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13716000" cx="24387175"/>
  <p:notesSz cx="6858000" cy="9144000"/>
  <p:embeddedFontLst>
    <p:embeddedFont>
      <p:font typeface="Roboto"/>
      <p:regular r:id="rId29"/>
      <p:bold r:id="rId30"/>
      <p:italic r:id="rId31"/>
      <p:boldItalic r:id="rId32"/>
    </p:embeddedFont>
    <p:embeddedFont>
      <p:font typeface="Open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BBC0A8B-1330-43B4-A84E-C2055154EA23}">
  <a:tblStyle styleId="{5BBC0A8B-1330-43B4-A84E-C2055154EA2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33" Type="http://schemas.openxmlformats.org/officeDocument/2006/relationships/font" Target="fonts/OpenSans-regular.fntdata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35" Type="http://schemas.openxmlformats.org/officeDocument/2006/relationships/font" Target="fonts/OpenSans-italic.fntdata"/><Relationship Id="rId12" Type="http://schemas.openxmlformats.org/officeDocument/2006/relationships/slide" Target="slides/slide7.xml"/><Relationship Id="rId34" Type="http://schemas.openxmlformats.org/officeDocument/2006/relationships/font" Target="fonts/OpenSans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OpenSans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25b8bf0dc3_0_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25b8bf0dc3_0_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g125b8bf0dc3_0_5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0f802720da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10f802720da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fb49e6e816_0_1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fb49e6e816_0_1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25b8bf0dc3_0_1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25b8bf0dc3_0_1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g125b8bf0dc3_0_10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fb49e6e816_0_1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fb49e6e816_0_1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25b8bf0dc3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125b8bf0dc3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25b8bf0dc3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125b8bf0dc3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25b8bf0dc3_0_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25b8bf0dc3_0_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g125b8bf0dc3_0_6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25d7ab9d19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Lewis</a:t>
            </a:r>
            <a:endParaRPr/>
          </a:p>
        </p:txBody>
      </p:sp>
      <p:sp>
        <p:nvSpPr>
          <p:cNvPr id="247" name="Google Shape;247;g125d7ab9d19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25d7ab9d19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Lewis</a:t>
            </a:r>
            <a:endParaRPr/>
          </a:p>
        </p:txBody>
      </p:sp>
      <p:sp>
        <p:nvSpPr>
          <p:cNvPr id="254" name="Google Shape;254;g125d7ab9d19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0c6225cc3a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0c6225cc3a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g10c6225cc3a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25d7ab9d19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Lewis</a:t>
            </a:r>
            <a:endParaRPr/>
          </a:p>
        </p:txBody>
      </p:sp>
      <p:sp>
        <p:nvSpPr>
          <p:cNvPr id="262" name="Google Shape;262;g125d7ab9d19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25b8bf0dc3_0_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25b8bf0dc3_0_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125b8bf0dc3_0_6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25b8bf0dc3_0_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00"/>
          </a:p>
        </p:txBody>
      </p:sp>
      <p:sp>
        <p:nvSpPr>
          <p:cNvPr id="279" name="Google Shape;279;g125b8bf0dc3_0_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1066a49958_13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11066a49958_13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25b8bf0dc3_0_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25b8bf0dc3_0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125b8bf0dc3_0_4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fb49e6e816_0_1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fb49e6e816_0_1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25b8bf0dc3_0_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25b8bf0dc3_0_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125b8bf0dc3_0_9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25b8bf0dc3_0_1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25b8bf0dc3_0_1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125b8bf0dc3_0_1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25b8bf0dc3_0_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25b8bf0dc3_0_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125b8bf0dc3_0_8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25b8bf0dc3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25b8bf0dc3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125b8bf0dc3_0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1d55445a6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00"/>
          </a:p>
        </p:txBody>
      </p:sp>
      <p:sp>
        <p:nvSpPr>
          <p:cNvPr id="177" name="Google Shape;177;g11d55445a6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/>
          <p:nvPr/>
        </p:nvSpPr>
        <p:spPr>
          <a:xfrm>
            <a:off x="861219" y="3595738"/>
            <a:ext cx="25129908" cy="8531688"/>
          </a:xfrm>
          <a:custGeom>
            <a:rect b="b" l="l" r="r" t="t"/>
            <a:pathLst>
              <a:path extrusionOk="0" h="8531688" w="25129909">
                <a:moveTo>
                  <a:pt x="570174" y="0"/>
                </a:moveTo>
                <a:lnTo>
                  <a:pt x="15632987" y="0"/>
                </a:lnTo>
                <a:lnTo>
                  <a:pt x="15628709" y="84726"/>
                </a:lnTo>
                <a:cubicBezTo>
                  <a:pt x="15628709" y="1923455"/>
                  <a:pt x="17119293" y="3414040"/>
                  <a:pt x="18958023" y="3414040"/>
                </a:cubicBezTo>
                <a:cubicBezTo>
                  <a:pt x="20796753" y="3414040"/>
                  <a:pt x="22287337" y="1923455"/>
                  <a:pt x="22287337" y="84726"/>
                </a:cubicBezTo>
                <a:lnTo>
                  <a:pt x="22283059" y="0"/>
                </a:lnTo>
                <a:lnTo>
                  <a:pt x="24559737" y="0"/>
                </a:lnTo>
                <a:cubicBezTo>
                  <a:pt x="24874633" y="0"/>
                  <a:pt x="25129909" y="255275"/>
                  <a:pt x="25129909" y="570173"/>
                </a:cubicBezTo>
                <a:lnTo>
                  <a:pt x="25129909" y="7961515"/>
                </a:lnTo>
                <a:cubicBezTo>
                  <a:pt x="25129909" y="8276413"/>
                  <a:pt x="24874633" y="8531688"/>
                  <a:pt x="24559737" y="8531688"/>
                </a:cubicBezTo>
                <a:lnTo>
                  <a:pt x="570174" y="8531688"/>
                </a:lnTo>
                <a:cubicBezTo>
                  <a:pt x="255275" y="8531688"/>
                  <a:pt x="0" y="8276413"/>
                  <a:pt x="0" y="7961515"/>
                </a:cubicBezTo>
                <a:lnTo>
                  <a:pt x="0" y="570173"/>
                </a:lnTo>
                <a:cubicBezTo>
                  <a:pt x="0" y="255275"/>
                  <a:pt x="255275" y="0"/>
                  <a:pt x="570174" y="0"/>
                </a:cubicBezTo>
                <a:close/>
              </a:path>
            </a:pathLst>
          </a:custGeom>
          <a:solidFill>
            <a:schemeClr val="accent1">
              <a:alpha val="8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1695847" y="9308787"/>
            <a:ext cx="14344254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" name="Google Shape;2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05780" y="913387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4" name="Google Shape;84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"/>
          <p:cNvSpPr/>
          <p:nvPr/>
        </p:nvSpPr>
        <p:spPr>
          <a:xfrm>
            <a:off x="50103" y="564204"/>
            <a:ext cx="24387175" cy="5466945"/>
          </a:xfrm>
          <a:custGeom>
            <a:rect b="b" l="l" r="r" t="t"/>
            <a:pathLst>
              <a:path extrusionOk="0" h="5466945" w="24387176">
                <a:moveTo>
                  <a:pt x="0" y="0"/>
                </a:moveTo>
                <a:lnTo>
                  <a:pt x="21570558" y="0"/>
                </a:lnTo>
                <a:lnTo>
                  <a:pt x="21515138" y="41442"/>
                </a:lnTo>
                <a:cubicBezTo>
                  <a:pt x="21097466" y="386136"/>
                  <a:pt x="20831244" y="907783"/>
                  <a:pt x="20831244" y="1491610"/>
                </a:cubicBezTo>
                <a:cubicBezTo>
                  <a:pt x="20831244" y="2529525"/>
                  <a:pt x="21672640" y="3370921"/>
                  <a:pt x="22710556" y="3370921"/>
                </a:cubicBezTo>
                <a:cubicBezTo>
                  <a:pt x="23424124" y="3370921"/>
                  <a:pt x="24044804" y="2973230"/>
                  <a:pt x="24363046" y="2387401"/>
                </a:cubicBezTo>
                <a:lnTo>
                  <a:pt x="24387176" y="2337309"/>
                </a:lnTo>
                <a:lnTo>
                  <a:pt x="24387176" y="5466945"/>
                </a:lnTo>
                <a:lnTo>
                  <a:pt x="0" y="5466945"/>
                </a:lnTo>
                <a:close/>
              </a:path>
            </a:pathLst>
          </a:custGeom>
          <a:solidFill>
            <a:schemeClr val="lt1">
              <a:alpha val="7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3"/>
          <p:cNvSpPr txBox="1"/>
          <p:nvPr>
            <p:ph type="title"/>
          </p:nvPr>
        </p:nvSpPr>
        <p:spPr>
          <a:xfrm>
            <a:off x="1676619" y="730251"/>
            <a:ext cx="18869389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" type="body"/>
          </p:nvPr>
        </p:nvSpPr>
        <p:spPr>
          <a:xfrm>
            <a:off x="1676619" y="3651250"/>
            <a:ext cx="21033937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9" name="Google Shape;2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 txBox="1"/>
          <p:nvPr>
            <p:ph type="title"/>
          </p:nvPr>
        </p:nvSpPr>
        <p:spPr>
          <a:xfrm>
            <a:off x="1663917" y="3419477"/>
            <a:ext cx="14645007" cy="57054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1663917" y="9178927"/>
            <a:ext cx="21033937" cy="3000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6" name="Google Shape;3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05780" y="794856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/>
          <p:nvPr>
            <p:ph type="title"/>
          </p:nvPr>
        </p:nvSpPr>
        <p:spPr>
          <a:xfrm>
            <a:off x="1676619" y="730251"/>
            <a:ext cx="19093324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1" name="Google Shape;41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type="title"/>
          </p:nvPr>
        </p:nvSpPr>
        <p:spPr>
          <a:xfrm>
            <a:off x="1679795" y="730251"/>
            <a:ext cx="19052825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" type="body"/>
          </p:nvPr>
        </p:nvSpPr>
        <p:spPr>
          <a:xfrm>
            <a:off x="1679796" y="3362326"/>
            <a:ext cx="10316917" cy="16478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45" name="Google Shape;45;p6"/>
          <p:cNvSpPr txBox="1"/>
          <p:nvPr>
            <p:ph idx="2" type="body"/>
          </p:nvPr>
        </p:nvSpPr>
        <p:spPr>
          <a:xfrm>
            <a:off x="1679796" y="5010150"/>
            <a:ext cx="10316917" cy="7369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3" type="body"/>
          </p:nvPr>
        </p:nvSpPr>
        <p:spPr>
          <a:xfrm>
            <a:off x="12346007" y="3362326"/>
            <a:ext cx="10367726" cy="16478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47" name="Google Shape;47;p6"/>
          <p:cNvSpPr txBox="1"/>
          <p:nvPr>
            <p:ph idx="4" type="body"/>
          </p:nvPr>
        </p:nvSpPr>
        <p:spPr>
          <a:xfrm>
            <a:off x="12346007" y="5010150"/>
            <a:ext cx="10367726" cy="7369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0" name="Google Shape;50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/>
          <p:nvPr/>
        </p:nvSpPr>
        <p:spPr>
          <a:xfrm>
            <a:off x="861219" y="3595738"/>
            <a:ext cx="25129907" cy="8531688"/>
          </a:xfrm>
          <a:prstGeom prst="roundRect">
            <a:avLst>
              <a:gd fmla="val 6683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7"/>
          <p:cNvSpPr txBox="1"/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" type="subTitle"/>
          </p:nvPr>
        </p:nvSpPr>
        <p:spPr>
          <a:xfrm>
            <a:off x="1695847" y="9308787"/>
            <a:ext cx="14344254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55" name="Google Shape;55;p7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7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" name="Google Shape;57;p7"/>
          <p:cNvSpPr/>
          <p:nvPr/>
        </p:nvSpPr>
        <p:spPr>
          <a:xfrm>
            <a:off x="16183638" y="9013230"/>
            <a:ext cx="3257669" cy="3257669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7"/>
          <p:cNvSpPr/>
          <p:nvPr/>
        </p:nvSpPr>
        <p:spPr>
          <a:xfrm>
            <a:off x="21320100" y="4425142"/>
            <a:ext cx="3608615" cy="3608615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7"/>
          <p:cNvSpPr/>
          <p:nvPr/>
        </p:nvSpPr>
        <p:spPr>
          <a:xfrm>
            <a:off x="17762247" y="5257042"/>
            <a:ext cx="5917515" cy="5917515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7"/>
          <p:cNvSpPr/>
          <p:nvPr/>
        </p:nvSpPr>
        <p:spPr>
          <a:xfrm>
            <a:off x="16489928" y="351150"/>
            <a:ext cx="6658628" cy="665862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1" name="Google Shape;6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05780" y="906822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 txBox="1"/>
          <p:nvPr>
            <p:ph type="title"/>
          </p:nvPr>
        </p:nvSpPr>
        <p:spPr>
          <a:xfrm>
            <a:off x="1676619" y="730251"/>
            <a:ext cx="18914314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1" type="body"/>
          </p:nvPr>
        </p:nvSpPr>
        <p:spPr>
          <a:xfrm>
            <a:off x="1676619" y="3651250"/>
            <a:ext cx="21033937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7" name="Google Shape;67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/>
          <p:nvPr>
            <p:ph type="title"/>
          </p:nvPr>
        </p:nvSpPr>
        <p:spPr>
          <a:xfrm>
            <a:off x="1663917" y="3419477"/>
            <a:ext cx="13936867" cy="57054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" type="body"/>
          </p:nvPr>
        </p:nvSpPr>
        <p:spPr>
          <a:xfrm>
            <a:off x="1663917" y="9178927"/>
            <a:ext cx="21033937" cy="3000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9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9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3" name="Google Shape;73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05780" y="794856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676619" y="730251"/>
            <a:ext cx="19261275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 txBox="1"/>
          <p:nvPr>
            <p:ph idx="1" type="body"/>
          </p:nvPr>
        </p:nvSpPr>
        <p:spPr>
          <a:xfrm>
            <a:off x="1676618" y="3651250"/>
            <a:ext cx="1036454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2" type="body"/>
          </p:nvPr>
        </p:nvSpPr>
        <p:spPr>
          <a:xfrm>
            <a:off x="12346008" y="3651250"/>
            <a:ext cx="1036454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10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0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0" name="Google Shape;80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1676619" y="730251"/>
            <a:ext cx="21033937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Open Sans"/>
              <a:buNone/>
              <a:defRPr b="1" i="0" sz="8800" u="none" cap="none" strike="noStrik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1676619" y="3651250"/>
            <a:ext cx="21033937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Open Sans"/>
              <a:buChar char="•"/>
              <a:defRPr i="0" sz="5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pen Sans"/>
              <a:buChar char="•"/>
              <a:defRPr i="0" sz="4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482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pen Sans"/>
              <a:buChar char="•"/>
              <a:defRPr i="0" sz="4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4572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4572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4572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4572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4572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4572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mojaloop/mojaloop-specification/issues/107" TargetMode="External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mojaloop.github.io/api-snippets/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mojaloop/mojaloop-specification" TargetMode="External"/><Relationship Id="rId4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sandbox.mojaloop.io/guides/overlay/g2p-3ppi-account-linking.html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sandbox.mojaloop.io/" TargetMode="External"/><Relationship Id="rId4" Type="http://schemas.openxmlformats.org/officeDocument/2006/relationships/hyperlink" Target="https://www.youtube.com/watch?v=RvLoP4Tj8q8" TargetMode="External"/><Relationship Id="rId5" Type="http://schemas.openxmlformats.org/officeDocument/2006/relationships/hyperlink" Target="https://www.youtube.com/watch?v=SGBCm4WDBsE&amp;t=10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sandbox.mojaloop.io/" TargetMode="External"/><Relationship Id="rId4" Type="http://schemas.openxmlformats.org/officeDocument/2006/relationships/hyperlink" Target="https://www.youtube.com/watch?v=RvLoP4Tj8q8" TargetMode="External"/><Relationship Id="rId5" Type="http://schemas.openxmlformats.org/officeDocument/2006/relationships/hyperlink" Target="https://github.com/mojaloop/pisp-project" TargetMode="External"/><Relationship Id="rId6" Type="http://schemas.openxmlformats.org/officeDocument/2006/relationships/hyperlink" Target="https://github.com/mojaloop/mojaloop-specification/tree/master/thirdparty-api" TargetMode="External"/><Relationship Id="rId7" Type="http://schemas.openxmlformats.org/officeDocument/2006/relationships/hyperlink" Target="https://github.com/mojaloop/api-snippets" TargetMode="External"/><Relationship Id="rId8" Type="http://schemas.openxmlformats.org/officeDocument/2006/relationships/hyperlink" Target="https://github.com/mojaloop/project/issues#workspaces/mojaloop-project-59edee71d1407922110cf083/board?labels=oss-pisp&amp;repos=116650553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sandbox.mojaloop.io/guides/overlay/g2p-3ppi-account-linking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2"/>
          <p:cNvSpPr txBox="1"/>
          <p:nvPr>
            <p:ph type="ctrTitle"/>
          </p:nvPr>
        </p:nvSpPr>
        <p:spPr>
          <a:xfrm>
            <a:off x="1695851" y="4203900"/>
            <a:ext cx="14618700" cy="451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</a:pPr>
            <a:r>
              <a:rPr lang="en-US" sz="9600"/>
              <a:t>Mojaloop </a:t>
            </a:r>
            <a:r>
              <a:rPr lang="en-US" sz="9600"/>
              <a:t>3PPI Enablement </a:t>
            </a:r>
            <a:r>
              <a:rPr lang="en-US" sz="9600"/>
              <a:t>PI-18</a:t>
            </a:r>
            <a:endParaRPr sz="9600"/>
          </a:p>
        </p:txBody>
      </p:sp>
      <p:sp>
        <p:nvSpPr>
          <p:cNvPr id="90" name="Google Shape;90;p12"/>
          <p:cNvSpPr txBox="1"/>
          <p:nvPr>
            <p:ph idx="1" type="subTitle"/>
          </p:nvPr>
        </p:nvSpPr>
        <p:spPr>
          <a:xfrm>
            <a:off x="1695847" y="9308787"/>
            <a:ext cx="14344254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</a:pPr>
            <a:r>
              <a:rPr lang="en-US"/>
              <a:t>3PPI team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</a:pPr>
            <a:r>
              <a:rPr lang="en-US" sz="2400"/>
              <a:t>Mojaloop PI-18 community event</a:t>
            </a:r>
            <a:endParaRPr sz="2400"/>
          </a:p>
        </p:txBody>
      </p:sp>
      <p:sp>
        <p:nvSpPr>
          <p:cNvPr id="91" name="Google Shape;91;p12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1"/>
          <p:cNvSpPr txBox="1"/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3PPI features status</a:t>
            </a:r>
            <a:endParaRPr sz="7200"/>
          </a:p>
        </p:txBody>
      </p:sp>
      <p:sp>
        <p:nvSpPr>
          <p:cNvPr id="189" name="Google Shape;189;p21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1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2"/>
          <p:cNvSpPr txBox="1"/>
          <p:nvPr>
            <p:ph type="title"/>
          </p:nvPr>
        </p:nvSpPr>
        <p:spPr>
          <a:xfrm>
            <a:off x="1676625" y="730250"/>
            <a:ext cx="18771000" cy="19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7200"/>
              <a:t>ML</a:t>
            </a:r>
            <a:r>
              <a:rPr lang="en-US" sz="7200"/>
              <a:t> 3PPI status Phase-3</a:t>
            </a:r>
            <a:endParaRPr sz="7200"/>
          </a:p>
        </p:txBody>
      </p:sp>
      <p:sp>
        <p:nvSpPr>
          <p:cNvPr id="196" name="Google Shape;196;p22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7" name="Google Shape;197;p22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3PPI API v1.0 published  </a:t>
            </a:r>
            <a:r>
              <a:rPr b="1" lang="en-US" sz="4800">
                <a:solidFill>
                  <a:schemeClr val="accent1"/>
                </a:solidFill>
              </a:rPr>
              <a:t>✅</a:t>
            </a:r>
            <a:endParaRPr sz="4800"/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3PPI services initial </a:t>
            </a:r>
            <a:r>
              <a:rPr lang="en-US" sz="4800"/>
              <a:t>implementation &amp; end-to-end tests  </a:t>
            </a:r>
            <a:r>
              <a:rPr b="1" lang="en-US" sz="4800">
                <a:solidFill>
                  <a:schemeClr val="accent1"/>
                </a:solidFill>
              </a:rPr>
              <a:t>✅</a:t>
            </a:r>
            <a:endParaRPr sz="4800"/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3PPI services integrated with Mojaloop releases (</a:t>
            </a:r>
            <a:r>
              <a:rPr lang="en-US" sz="4800">
                <a:solidFill>
                  <a:schemeClr val="accent6"/>
                </a:solidFill>
              </a:rPr>
              <a:t>v13.1.0</a:t>
            </a:r>
            <a:r>
              <a:rPr lang="en-US" sz="4800"/>
              <a:t>)  </a:t>
            </a:r>
            <a:r>
              <a:rPr b="1" lang="en-US" sz="4800">
                <a:solidFill>
                  <a:schemeClr val="accent1"/>
                </a:solidFill>
              </a:rPr>
              <a:t>✅</a:t>
            </a:r>
            <a:endParaRPr sz="4800"/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Productionize and profile 3PPI services  </a:t>
            </a:r>
            <a:r>
              <a:rPr b="1" lang="en-US" sz="4800">
                <a:solidFill>
                  <a:schemeClr val="accent1"/>
                </a:solidFill>
              </a:rPr>
              <a:t>✅</a:t>
            </a:r>
            <a:endParaRPr sz="4800">
              <a:highlight>
                <a:srgbClr val="FFFF00"/>
              </a:highlight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Design for Google standard Payments (GSP) adapter </a:t>
            </a:r>
            <a:r>
              <a:rPr b="1" lang="en-US" sz="4800">
                <a:solidFill>
                  <a:schemeClr val="accent1"/>
                </a:solidFill>
              </a:rPr>
              <a:t>✅</a:t>
            </a:r>
            <a:endParaRPr b="1" sz="6000">
              <a:solidFill>
                <a:schemeClr val="accent1"/>
              </a:solidFill>
              <a:highlight>
                <a:srgbClr val="FFFF00"/>
              </a:highlight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3P API adapter (GSP API) implementation </a:t>
            </a:r>
            <a:r>
              <a:rPr b="1" lang="en-US" sz="6000">
                <a:solidFill>
                  <a:schemeClr val="accent1"/>
                </a:solidFill>
                <a:highlight>
                  <a:srgbClr val="FFFF00"/>
                </a:highlight>
              </a:rPr>
              <a:t>⚙</a:t>
            </a:r>
            <a:endParaRPr sz="4800">
              <a:highlight>
                <a:srgbClr val="000000"/>
              </a:highligh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3"/>
          <p:cNvSpPr txBox="1"/>
          <p:nvPr>
            <p:ph type="title"/>
          </p:nvPr>
        </p:nvSpPr>
        <p:spPr>
          <a:xfrm>
            <a:off x="1676625" y="730250"/>
            <a:ext cx="18869400" cy="23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7200"/>
              <a:t>3PPI PI-17 overview</a:t>
            </a:r>
            <a:endParaRPr sz="7200"/>
          </a:p>
        </p:txBody>
      </p:sp>
      <p:sp>
        <p:nvSpPr>
          <p:cNvPr id="203" name="Google Shape;203;p23"/>
          <p:cNvSpPr txBox="1"/>
          <p:nvPr>
            <p:ph idx="1" type="body"/>
          </p:nvPr>
        </p:nvSpPr>
        <p:spPr>
          <a:xfrm>
            <a:off x="1676625" y="2983275"/>
            <a:ext cx="21033900" cy="9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457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3PPI phase-3 Goals</a:t>
            </a:r>
            <a:endParaRPr sz="3600"/>
          </a:p>
          <a:p>
            <a:pPr indent="-4572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lphaLcPeriod"/>
            </a:pPr>
            <a:r>
              <a:rPr lang="en-US" sz="3600"/>
              <a:t>Productionize Mojaloop 3PPI services</a:t>
            </a:r>
            <a:endParaRPr sz="3600"/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/>
              <a:t>Validate 3PPI helm charts, deployments </a:t>
            </a:r>
            <a:r>
              <a:rPr b="1" lang="en-US" sz="3600">
                <a:solidFill>
                  <a:schemeClr val="accent1"/>
                </a:solidFill>
              </a:rPr>
              <a:t>✅</a:t>
            </a:r>
            <a:endParaRPr b="1" sz="3600">
              <a:solidFill>
                <a:schemeClr val="accent1"/>
              </a:solidFill>
            </a:endParaRPr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/>
              <a:t>Validate 3PPI services TTK tests and run against deployed 3PPI services </a:t>
            </a:r>
            <a:r>
              <a:rPr b="1" lang="en-US" sz="3600">
                <a:solidFill>
                  <a:schemeClr val="accent1"/>
                </a:solidFill>
              </a:rPr>
              <a:t>✅ </a:t>
            </a:r>
            <a:endParaRPr b="1" sz="3600">
              <a:solidFill>
                <a:schemeClr val="accent1"/>
              </a:solidFill>
            </a:endParaRPr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/>
              <a:t>Ensure API, documentation, implementation are in sync (3PPI API v1.0) </a:t>
            </a:r>
            <a:r>
              <a:rPr b="1" lang="en-US" sz="3600">
                <a:solidFill>
                  <a:schemeClr val="accent1"/>
                </a:solidFill>
              </a:rPr>
              <a:t>✅</a:t>
            </a:r>
            <a:endParaRPr sz="3600"/>
          </a:p>
          <a:p>
            <a:pPr indent="-4572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lphaLcPeriod"/>
            </a:pPr>
            <a:r>
              <a:rPr lang="en-US" sz="3600"/>
              <a:t>Develop GSP adapter for 3PPI implementers </a:t>
            </a:r>
            <a:r>
              <a:rPr b="1" lang="en-US" sz="3600">
                <a:solidFill>
                  <a:schemeClr val="accent1"/>
                </a:solidFill>
                <a:highlight>
                  <a:srgbClr val="FFFF00"/>
                </a:highlight>
              </a:rPr>
              <a:t>⚙</a:t>
            </a:r>
            <a:endParaRPr sz="3600"/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 u="sng">
                <a:solidFill>
                  <a:schemeClr val="hlink"/>
                </a:solidFill>
                <a:hlinkClick r:id="rId3"/>
              </a:rPr>
              <a:t>Change request</a:t>
            </a:r>
            <a:r>
              <a:rPr lang="en-US" sz="3600"/>
              <a:t> “refactoring 3PPI interface” approved </a:t>
            </a:r>
            <a:r>
              <a:rPr b="1" lang="en-US" sz="3600">
                <a:solidFill>
                  <a:schemeClr val="accent1"/>
                </a:solidFill>
              </a:rPr>
              <a:t>✅</a:t>
            </a:r>
            <a:endParaRPr sz="3600"/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/>
              <a:t>Solution proposal in review </a:t>
            </a:r>
            <a:r>
              <a:rPr b="1" lang="en-US" sz="3600">
                <a:solidFill>
                  <a:schemeClr val="accent1"/>
                </a:solidFill>
                <a:highlight>
                  <a:srgbClr val="FFFF00"/>
                </a:highlight>
              </a:rPr>
              <a:t>⚙</a:t>
            </a:r>
            <a:endParaRPr b="1" sz="3600">
              <a:solidFill>
                <a:schemeClr val="accent1"/>
              </a:solidFill>
              <a:highlight>
                <a:srgbClr val="FFFF00"/>
              </a:highlight>
            </a:endParaRPr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>
                <a:highlight>
                  <a:schemeClr val="lt1"/>
                </a:highlight>
              </a:rPr>
              <a:t>Technical debt on Payment Manager, sdk-scheme-adapter for 3P functionality </a:t>
            </a:r>
            <a:r>
              <a:rPr b="1" lang="en-US" sz="3600">
                <a:solidFill>
                  <a:schemeClr val="accent1"/>
                </a:solidFill>
              </a:rPr>
              <a:t>✅</a:t>
            </a:r>
            <a:endParaRPr b="1" sz="3600">
              <a:solidFill>
                <a:schemeClr val="accent1"/>
              </a:solidFill>
            </a:endParaRPr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>
                <a:highlight>
                  <a:schemeClr val="lt1"/>
                </a:highlight>
              </a:rPr>
              <a:t>Core connector for 3P implementers </a:t>
            </a:r>
            <a:endParaRPr sz="3600">
              <a:highlight>
                <a:schemeClr val="lt1"/>
              </a:highlight>
            </a:endParaRPr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>
                <a:highlight>
                  <a:schemeClr val="lt1"/>
                </a:highlight>
              </a:rPr>
              <a:t>Core connector for FSP implementers (Generic version)</a:t>
            </a:r>
            <a:endParaRPr sz="3600"/>
          </a:p>
          <a:p>
            <a:pPr indent="-4572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lphaLcPeriod"/>
            </a:pPr>
            <a:r>
              <a:rPr lang="en-US" sz="3600"/>
              <a:t>Usage guides, scheme templates for 3PPI usage </a:t>
            </a:r>
            <a:r>
              <a:rPr b="1" lang="en-US" sz="3600">
                <a:solidFill>
                  <a:schemeClr val="accent1"/>
                </a:solidFill>
                <a:highlight>
                  <a:srgbClr val="FFFF00"/>
                </a:highlight>
              </a:rPr>
              <a:t>⚙</a:t>
            </a:r>
            <a:endParaRPr sz="3600"/>
          </a:p>
        </p:txBody>
      </p:sp>
      <p:sp>
        <p:nvSpPr>
          <p:cNvPr id="204" name="Google Shape;204;p23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05" name="Google Shape;20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56100" y="9893675"/>
            <a:ext cx="548575" cy="54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30675" y="10743850"/>
            <a:ext cx="548575" cy="54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4"/>
          <p:cNvSpPr txBox="1"/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3p end-to-end tests video</a:t>
            </a:r>
            <a:endParaRPr sz="7200"/>
          </a:p>
        </p:txBody>
      </p:sp>
      <p:sp>
        <p:nvSpPr>
          <p:cNvPr id="213" name="Google Shape;213;p24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3000"/>
              <a:t>https://youtu.be/Y4KluvHuSEM</a:t>
            </a:r>
            <a:endParaRPr sz="3000"/>
          </a:p>
        </p:txBody>
      </p:sp>
      <p:sp>
        <p:nvSpPr>
          <p:cNvPr id="214" name="Google Shape;214;p24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 txBox="1"/>
          <p:nvPr>
            <p:ph type="title"/>
          </p:nvPr>
        </p:nvSpPr>
        <p:spPr>
          <a:xfrm>
            <a:off x="631794" y="67380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7200"/>
              <a:t>3P </a:t>
            </a:r>
            <a:r>
              <a:rPr lang="en-US" sz="7200"/>
              <a:t>Workstream Progress</a:t>
            </a:r>
            <a:endParaRPr sz="7200"/>
          </a:p>
        </p:txBody>
      </p:sp>
      <p:sp>
        <p:nvSpPr>
          <p:cNvPr id="220" name="Google Shape;220;p25"/>
          <p:cNvSpPr txBox="1"/>
          <p:nvPr>
            <p:ph idx="1" type="body"/>
          </p:nvPr>
        </p:nvSpPr>
        <p:spPr>
          <a:xfrm>
            <a:off x="631800" y="3500700"/>
            <a:ext cx="78360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3PPI charts validated</a:t>
            </a:r>
            <a:endParaRPr sz="3000"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3PPI TTK end-to-end tests validated</a:t>
            </a:r>
            <a:endParaRPr sz="3000"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Bugs fixed</a:t>
            </a:r>
            <a:endParaRPr sz="3000"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API discrepancies addressed</a:t>
            </a:r>
            <a:endParaRPr sz="3000"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Prerequisites for 3PPI adapter development addressed</a:t>
            </a:r>
            <a:endParaRPr sz="3000"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Development of adapters (or core connectors) for 3p functionality </a:t>
            </a:r>
            <a:r>
              <a:rPr lang="en-US" sz="3000">
                <a:highlight>
                  <a:schemeClr val="accent4"/>
                </a:highlight>
              </a:rPr>
              <a:t>in progress</a:t>
            </a:r>
            <a:endParaRPr sz="3000">
              <a:highlight>
                <a:schemeClr val="accent4"/>
              </a:highlight>
            </a:endParaRPr>
          </a:p>
        </p:txBody>
      </p:sp>
      <p:sp>
        <p:nvSpPr>
          <p:cNvPr id="221" name="Google Shape;221;p25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2" name="Google Shape;22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69975" y="3104850"/>
            <a:ext cx="14917601" cy="10525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"/>
          <p:cNvSpPr txBox="1"/>
          <p:nvPr>
            <p:ph type="title"/>
          </p:nvPr>
        </p:nvSpPr>
        <p:spPr>
          <a:xfrm>
            <a:off x="1676625" y="730250"/>
            <a:ext cx="18869400" cy="20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6000"/>
              <a:t>3PPI flows: FSP - PM - Mojaloop</a:t>
            </a:r>
            <a:endParaRPr sz="6000"/>
          </a:p>
        </p:txBody>
      </p:sp>
      <p:sp>
        <p:nvSpPr>
          <p:cNvPr id="228" name="Google Shape;228;p26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9" name="Google Shape;22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3000" y="2640200"/>
            <a:ext cx="17676651" cy="1027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7"/>
          <p:cNvSpPr txBox="1"/>
          <p:nvPr>
            <p:ph type="title"/>
          </p:nvPr>
        </p:nvSpPr>
        <p:spPr>
          <a:xfrm>
            <a:off x="1676625" y="730250"/>
            <a:ext cx="18869400" cy="20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6000"/>
              <a:t>3PPI flows: 3PPI - PM - Mojaloop</a:t>
            </a:r>
            <a:endParaRPr sz="6000"/>
          </a:p>
        </p:txBody>
      </p:sp>
      <p:sp>
        <p:nvSpPr>
          <p:cNvPr id="235" name="Google Shape;235;p27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6" name="Google Shape;23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7138" y="2770250"/>
            <a:ext cx="17588375" cy="1022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8"/>
          <p:cNvSpPr txBox="1"/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API snippets update</a:t>
            </a:r>
            <a:endParaRPr sz="7200"/>
          </a:p>
        </p:txBody>
      </p:sp>
      <p:sp>
        <p:nvSpPr>
          <p:cNvPr id="243" name="Google Shape;243;p28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8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9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-US" sz="4200"/>
              <a:t>Reusable yaml definition code snippets &amp; autogenerated Typescript interfaces</a:t>
            </a:r>
            <a:endParaRPr b="1" i="1" sz="4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4000"/>
          </a:p>
          <a:p>
            <a:pPr indent="-4826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/>
              <a:t>it is the set of basic Mojaloop Data Transfer Object Interfaces - YAML &amp; Typescript</a:t>
            </a:r>
            <a:endParaRPr b="1" sz="4000"/>
          </a:p>
          <a:p>
            <a:pPr indent="-4826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/>
              <a:t>one source of truth - common type system</a:t>
            </a:r>
            <a:endParaRPr sz="4000"/>
          </a:p>
          <a:p>
            <a:pPr indent="-4826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/>
              <a:t>compact template definitions files for microservices</a:t>
            </a:r>
            <a:endParaRPr sz="4000"/>
          </a:p>
          <a:p>
            <a:pPr indent="-4826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/>
              <a:t>tooling for Typescript interfaces generation</a:t>
            </a:r>
            <a:endParaRPr sz="4000"/>
          </a:p>
          <a:p>
            <a:pPr indent="-4826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/>
              <a:t>Swagger UI online browser: </a:t>
            </a:r>
            <a:r>
              <a:rPr lang="en-US" sz="4000" u="sng">
                <a:solidFill>
                  <a:schemeClr val="hlink"/>
                </a:solidFill>
                <a:hlinkClick r:id="rId3"/>
              </a:rPr>
              <a:t>https://mojaloop.github.io/api-snippets/</a:t>
            </a:r>
            <a:endParaRPr sz="4000"/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</p:txBody>
      </p:sp>
      <p:sp>
        <p:nvSpPr>
          <p:cNvPr id="250" name="Google Shape;250;p29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What are API Snippets?</a:t>
            </a:r>
            <a:endParaRPr/>
          </a:p>
        </p:txBody>
      </p:sp>
      <p:sp>
        <p:nvSpPr>
          <p:cNvPr id="251" name="Google Shape;251;p29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0"/>
          <p:cNvSpPr txBox="1"/>
          <p:nvPr>
            <p:ph idx="1" type="body"/>
          </p:nvPr>
        </p:nvSpPr>
        <p:spPr>
          <a:xfrm>
            <a:off x="1676625" y="2872150"/>
            <a:ext cx="21033900" cy="9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800"/>
              <a:t>For example, if we wanted to add a new Currency code</a:t>
            </a:r>
            <a:endParaRPr i="1" sz="28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AutoNum type="arabicPeriod"/>
            </a:pPr>
            <a:r>
              <a:rPr lang="en-US" sz="3500"/>
              <a:t>Navigate to an existing specification: </a:t>
            </a:r>
            <a:r>
              <a:rPr lang="en-US" sz="3500" u="sng">
                <a:solidFill>
                  <a:schemeClr val="hlink"/>
                </a:solidFill>
                <a:hlinkClick r:id="rId3"/>
              </a:rPr>
              <a:t>https://github.com/mojaloop/mojaloop-specification</a:t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AutoNum type="arabicPeriod"/>
            </a:pPr>
            <a:r>
              <a:rPr lang="en-US" sz="3500"/>
              <a:t>Open a pull request and add a new Currency Code</a:t>
            </a:r>
            <a:endParaRPr sz="3500"/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Copy and paste in every service where we refer to Currency… at least 10 times. Hope you don’t make any mistakes in 1000’s of lines of Yaml specification</a:t>
            </a:r>
            <a:endParaRPr sz="3500"/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Code review 10+ times</a:t>
            </a:r>
            <a:endParaRPr sz="3500"/>
          </a:p>
        </p:txBody>
      </p:sp>
      <p:sp>
        <p:nvSpPr>
          <p:cNvPr id="257" name="Google Shape;257;p30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The Old Way</a:t>
            </a:r>
            <a:endParaRPr/>
          </a:p>
        </p:txBody>
      </p:sp>
      <p:sp>
        <p:nvSpPr>
          <p:cNvPr id="258" name="Google Shape;258;p30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59" name="Google Shape;25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68775" y="4190175"/>
            <a:ext cx="16498223" cy="385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98" name="Google Shape;98;p13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84200" lvl="0" marL="9144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5600"/>
              <a:buAutoNum type="arabicPeriod"/>
            </a:pPr>
            <a:r>
              <a:rPr lang="en-US"/>
              <a:t>PI-17 overview for 3PPI</a:t>
            </a:r>
            <a:endParaRPr/>
          </a:p>
          <a:p>
            <a:pPr indent="-584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600"/>
              <a:buAutoNum type="arabicPeriod"/>
            </a:pPr>
            <a:r>
              <a:rPr lang="en-US"/>
              <a:t>3PPI </a:t>
            </a:r>
            <a:r>
              <a:rPr lang="en-US"/>
              <a:t>features</a:t>
            </a:r>
            <a:r>
              <a:rPr lang="en-US"/>
              <a:t> status</a:t>
            </a:r>
            <a:endParaRPr/>
          </a:p>
          <a:p>
            <a:pPr indent="-584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600"/>
              <a:buAutoNum type="arabicPeriod"/>
            </a:pPr>
            <a:r>
              <a:rPr lang="en-US"/>
              <a:t>API snippets</a:t>
            </a:r>
            <a:endParaRPr/>
          </a:p>
          <a:p>
            <a:pPr indent="-584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600"/>
              <a:buAutoNum type="arabicPeriod"/>
            </a:pPr>
            <a:r>
              <a:rPr lang="en-US"/>
              <a:t>3PPI roadmap</a:t>
            </a:r>
            <a:endParaRPr/>
          </a:p>
        </p:txBody>
      </p:sp>
      <p:sp>
        <p:nvSpPr>
          <p:cNvPr id="99" name="Google Shape;99;p13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 txBox="1"/>
          <p:nvPr>
            <p:ph idx="1" type="body"/>
          </p:nvPr>
        </p:nvSpPr>
        <p:spPr>
          <a:xfrm>
            <a:off x="1676625" y="2872150"/>
            <a:ext cx="21033900" cy="9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800"/>
              <a:t>For example, if we wanted to add a new Currency code</a:t>
            </a:r>
            <a:endParaRPr i="1" sz="28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AutoNum type="arabicPeriod"/>
            </a:pPr>
            <a:r>
              <a:rPr lang="en-US" sz="3500"/>
              <a:t>Navigate to the Currency.yaml definition in api-snippets</a:t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AutoNum type="arabicPeriod"/>
            </a:pPr>
            <a:r>
              <a:rPr lang="en-US" sz="3500"/>
              <a:t>Pull Request + Code Review</a:t>
            </a:r>
            <a:endParaRPr sz="3500"/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A new version is built automatically (if we wish)</a:t>
            </a:r>
            <a:endParaRPr sz="3500"/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For each service, update the package.json to the latest api-snippets:</a:t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`npm install`</a:t>
            </a:r>
            <a:endParaRPr sz="3500"/>
          </a:p>
        </p:txBody>
      </p:sp>
      <p:sp>
        <p:nvSpPr>
          <p:cNvPr id="265" name="Google Shape;265;p31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The New Way</a:t>
            </a:r>
            <a:endParaRPr/>
          </a:p>
        </p:txBody>
      </p:sp>
      <p:sp>
        <p:nvSpPr>
          <p:cNvPr id="266" name="Google Shape;266;p31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67" name="Google Shape;26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5725" y="4224450"/>
            <a:ext cx="14131199" cy="366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9925" y="10669725"/>
            <a:ext cx="9734550" cy="81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2"/>
          <p:cNvSpPr txBox="1"/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3PPI roadmap</a:t>
            </a:r>
            <a:endParaRPr sz="7200"/>
          </a:p>
        </p:txBody>
      </p:sp>
      <p:sp>
        <p:nvSpPr>
          <p:cNvPr id="275" name="Google Shape;275;p32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2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3"/>
          <p:cNvSpPr txBox="1"/>
          <p:nvPr>
            <p:ph type="title"/>
          </p:nvPr>
        </p:nvSpPr>
        <p:spPr>
          <a:xfrm>
            <a:off x="686994" y="-245049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8800"/>
              <a:buFont typeface="Arial"/>
              <a:buNone/>
            </a:pPr>
            <a:r>
              <a:rPr lang="en-US" sz="6000">
                <a:latin typeface="Open Sans"/>
                <a:ea typeface="Open Sans"/>
                <a:cs typeface="Open Sans"/>
                <a:sym typeface="Open Sans"/>
              </a:rPr>
              <a:t>PI</a:t>
            </a:r>
            <a:r>
              <a:rPr lang="en-US" sz="6000"/>
              <a:t>-</a:t>
            </a:r>
            <a:r>
              <a:rPr lang="en-US" sz="6000">
                <a:latin typeface="Open Sans"/>
                <a:ea typeface="Open Sans"/>
                <a:cs typeface="Open Sans"/>
                <a:sym typeface="Open Sans"/>
              </a:rPr>
              <a:t>1</a:t>
            </a:r>
            <a:r>
              <a:rPr lang="en-US" sz="6000"/>
              <a:t>8</a:t>
            </a:r>
            <a:r>
              <a:rPr lang="en-US" sz="6000">
                <a:latin typeface="Open Sans"/>
                <a:ea typeface="Open Sans"/>
                <a:cs typeface="Open Sans"/>
                <a:sym typeface="Open Sans"/>
              </a:rPr>
              <a:t> 3PPI Goals</a:t>
            </a:r>
            <a:r>
              <a:rPr lang="en-US" sz="4800">
                <a:latin typeface="Open Sans"/>
                <a:ea typeface="Open Sans"/>
                <a:cs typeface="Open Sans"/>
                <a:sym typeface="Open Sans"/>
              </a:rPr>
              <a:t> [To be confirmed </a:t>
            </a:r>
            <a:r>
              <a:rPr lang="en-US" sz="4800"/>
              <a:t>during roadmap planning</a:t>
            </a:r>
            <a:r>
              <a:rPr lang="en-US" sz="4800">
                <a:latin typeface="Open Sans"/>
                <a:ea typeface="Open Sans"/>
                <a:cs typeface="Open Sans"/>
                <a:sym typeface="Open Sans"/>
              </a:rPr>
              <a:t>]</a:t>
            </a:r>
            <a:endParaRPr sz="4800"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282" name="Google Shape;282;p33"/>
          <p:cNvGraphicFramePr/>
          <p:nvPr/>
        </p:nvGraphicFramePr>
        <p:xfrm>
          <a:off x="787200" y="1940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{5BBC0A8B-1330-43B4-A84E-C2055154EA23}</a:tableStyleId>
              </a:tblPr>
              <a:tblGrid>
                <a:gridCol w="2326275"/>
                <a:gridCol w="382850"/>
                <a:gridCol w="8630125"/>
                <a:gridCol w="382850"/>
                <a:gridCol w="10760125"/>
              </a:tblGrid>
              <a:tr h="854900">
                <a:tc row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Goal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 gridSpan="4"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6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Mojaloop 3PPI services adopted by 1 3PPI implementer &amp; 1 FSP (in testing / QA)</a:t>
                      </a:r>
                      <a:endParaRPr b="1" sz="36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 hMerge="1"/>
                <a:tc rowSpan="2" hMerge="1"/>
                <a:tc rowSpan="2" hMerge="1"/>
              </a:tr>
              <a:tr h="548175">
                <a:tc vMerge="1"/>
                <a:tc gridSpan="4" vMerge="1"/>
                <a:tc hMerge="1" vMerge="1"/>
                <a:tc hMerge="1" vMerge="1"/>
                <a:tc hMerge="1" vMerge="1"/>
              </a:tr>
              <a:tr h="185895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Key Epics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3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Objectives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425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100"/>
                        <a:buFont typeface="Open Sans"/>
                        <a:buAutoNum type="arabicPeriod"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Google Standard Payment API Adapter [Open Source] developed and released (PM included in 3p flows)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2.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DFSP Integration Guides (</a:t>
                      </a:r>
                      <a:r>
                        <a:rPr lang="en-US" sz="22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similar to </a:t>
                      </a:r>
                      <a:r>
                        <a:rPr lang="en-US" sz="2200" u="sng">
                          <a:solidFill>
                            <a:schemeClr val="hlink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  <a:hlinkClick r:id="rId3"/>
                        </a:rPr>
                        <a:t>https://sandbox.mojaloop.io/guides/overlay/g2p-3ppi-account-linking.html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); 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29959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3.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Payment Manager support (3p friendly core connector) for DFSPs supporting 3PPIs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5.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</a:t>
                      </a:r>
                      <a:r>
                        <a:rPr b="1"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Bonus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: 1) 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3P transaction request with ISO 20022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 2)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Documentation: starter kits, extend use case support building on base functionality. 3) Documentation extensions: Business processes, list of responsibilities. 4) MTP course for 3PPI functionality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300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Not Doing now but important next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&amp; 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Risk / Issues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3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Future Roadmap:</a:t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Spec changes to the GSP Adapter (will be retrofitted). 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Risks / Issues:</a:t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Dependency on Payment Manager, IaC (less on on IaC but PM)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Dependency on 3PPI API changes to support an example 3PPI implementer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 get this deployed live, we are dependent on implementers and DFSPs (their internal processes)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169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Success Defined How?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3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Stretch : Is there 1 implementer who has deployed the 3PPI Features, with 1 3PPI and 1 DFSP in test? If so, then we have been successful.</a:t>
                      </a:r>
                      <a:endParaRPr b="1"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700">
                        <a:solidFill>
                          <a:srgbClr val="FF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Minimum : End-to-end testing of 3PPI features with support for FSP, PISP instances, 3P services on the Hub and PISP services along with GSP adapter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sp>
        <p:nvSpPr>
          <p:cNvPr id="283" name="Google Shape;283;p33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4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Thank you!</a:t>
            </a:r>
            <a:endParaRPr/>
          </a:p>
        </p:txBody>
      </p:sp>
      <p:sp>
        <p:nvSpPr>
          <p:cNvPr id="289" name="Google Shape;289;p34"/>
          <p:cNvSpPr txBox="1"/>
          <p:nvPr>
            <p:ph idx="1" type="body"/>
          </p:nvPr>
        </p:nvSpPr>
        <p:spPr>
          <a:xfrm>
            <a:off x="1676625" y="10161325"/>
            <a:ext cx="21033900" cy="21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Mojaloop sandbox for exploring 3p functionality:  </a:t>
            </a:r>
            <a:r>
              <a:rPr lang="en-US" sz="3000" u="sng">
                <a:solidFill>
                  <a:schemeClr val="hlink"/>
                </a:solidFill>
                <a:hlinkClick r:id="rId3"/>
              </a:rPr>
              <a:t>https://sandbox.mojaloop.io/</a:t>
            </a:r>
            <a:r>
              <a:rPr lang="en-US" sz="3000"/>
              <a:t> </a:t>
            </a:r>
            <a:endParaRPr sz="3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3PPI demo-1 (15:50 mark): </a:t>
            </a:r>
            <a:r>
              <a:rPr lang="en-US" sz="3000" u="sng">
                <a:solidFill>
                  <a:schemeClr val="hlink"/>
                </a:solidFill>
                <a:hlinkClick r:id="rId4"/>
              </a:rPr>
              <a:t>https://www.youtube.com/watch?v=RvLoP4Tj8q8</a:t>
            </a:r>
            <a:endParaRPr sz="3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ML 3PPI demo-2 (34:09 mark): </a:t>
            </a:r>
            <a:r>
              <a:rPr lang="en-US" sz="3000" u="sng">
                <a:solidFill>
                  <a:schemeClr val="hlink"/>
                </a:solidFill>
                <a:hlinkClick r:id="rId5"/>
              </a:rPr>
              <a:t>https://www.youtube.com/watch?v=SGBCm4WDBsE&amp;t=10s</a:t>
            </a:r>
            <a:endParaRPr sz="3000"/>
          </a:p>
        </p:txBody>
      </p:sp>
      <p:sp>
        <p:nvSpPr>
          <p:cNvPr id="290" name="Google Shape;290;p34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 txBox="1"/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3PPI PI-17 overview</a:t>
            </a:r>
            <a:endParaRPr sz="7200"/>
          </a:p>
        </p:txBody>
      </p:sp>
      <p:sp>
        <p:nvSpPr>
          <p:cNvPr id="106" name="Google Shape;106;p14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4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PI-17 Contributors</a:t>
            </a:r>
            <a:endParaRPr/>
          </a:p>
        </p:txBody>
      </p:sp>
      <p:sp>
        <p:nvSpPr>
          <p:cNvPr id="113" name="Google Shape;113;p15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Chetan Manjeshwar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Cian Brassil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Georgi Logodazhki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JJ Geewax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Kevin Leyow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Kuan Yen Heng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Lewis Daly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Michael Richards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Miguel de Barros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Nizam Anuar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Sam Kummary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Vijay Guthi</a:t>
            </a:r>
            <a:endParaRPr sz="3600"/>
          </a:p>
        </p:txBody>
      </p:sp>
      <p:sp>
        <p:nvSpPr>
          <p:cNvPr id="114" name="Google Shape;114;p15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type="title"/>
          </p:nvPr>
        </p:nvSpPr>
        <p:spPr>
          <a:xfrm>
            <a:off x="1676625" y="730250"/>
            <a:ext cx="18869400" cy="229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/>
              <a:t>Background: Mojaloop 3PPI timeline</a:t>
            </a:r>
            <a:endParaRPr sz="6000"/>
          </a:p>
        </p:txBody>
      </p:sp>
      <p:sp>
        <p:nvSpPr>
          <p:cNvPr id="121" name="Google Shape;121;p16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2" name="Google Shape;122;p16"/>
          <p:cNvSpPr/>
          <p:nvPr/>
        </p:nvSpPr>
        <p:spPr>
          <a:xfrm rot="-711329">
            <a:off x="17250571" y="7005807"/>
            <a:ext cx="3602444" cy="153690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6"/>
          <p:cNvSpPr/>
          <p:nvPr/>
        </p:nvSpPr>
        <p:spPr>
          <a:xfrm flipH="1" rot="711329">
            <a:off x="13824503" y="7005807"/>
            <a:ext cx="3602444" cy="153690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4" name="Google Shape;124;p16"/>
          <p:cNvGrpSpPr/>
          <p:nvPr/>
        </p:nvGrpSpPr>
        <p:grpSpPr>
          <a:xfrm>
            <a:off x="14905192" y="7155401"/>
            <a:ext cx="4567257" cy="3281948"/>
            <a:chOff x="5796625" y="2541798"/>
            <a:chExt cx="1712700" cy="1230715"/>
          </a:xfrm>
        </p:grpSpPr>
        <p:sp>
          <p:nvSpPr>
            <p:cNvPr id="125" name="Google Shape;125;p16"/>
            <p:cNvSpPr/>
            <p:nvPr/>
          </p:nvSpPr>
          <p:spPr>
            <a:xfrm rot="-1789476">
              <a:off x="6572742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6"/>
            <p:cNvSpPr txBox="1"/>
            <p:nvPr/>
          </p:nvSpPr>
          <p:spPr>
            <a:xfrm>
              <a:off x="6296613" y="273558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b="1" lang="en-US" sz="21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2022 Q3</a:t>
              </a:r>
              <a:endParaRPr b="1" sz="21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7" name="Google Shape;127;p16"/>
            <p:cNvSpPr/>
            <p:nvPr/>
          </p:nvSpPr>
          <p:spPr>
            <a:xfrm>
              <a:off x="5796625" y="3069013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</p:txBody>
        </p:sp>
        <p:sp>
          <p:nvSpPr>
            <p:cNvPr id="128" name="Google Shape;128;p16"/>
            <p:cNvSpPr txBox="1"/>
            <p:nvPr/>
          </p:nvSpPr>
          <p:spPr>
            <a:xfrm>
              <a:off x="5840875" y="3106213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2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Mojaloop 3PPI Phase-3</a:t>
              </a:r>
              <a:endParaRPr b="1" sz="2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4300"/>
                </a:spcBef>
                <a:spcAft>
                  <a:spcPts val="4300"/>
                </a:spcAft>
                <a:buNone/>
              </a:pPr>
              <a:r>
                <a:rPr b="1" lang="en-US" sz="2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Productionize,Adoption</a:t>
              </a:r>
              <a:endParaRPr b="1" sz="2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660797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" name="Google Shape;130;p16"/>
          <p:cNvSpPr/>
          <p:nvPr/>
        </p:nvSpPr>
        <p:spPr>
          <a:xfrm rot="-711329">
            <a:off x="10408405" y="7005807"/>
            <a:ext cx="3602444" cy="153690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" name="Google Shape;131;p16"/>
          <p:cNvGrpSpPr/>
          <p:nvPr/>
        </p:nvGrpSpPr>
        <p:grpSpPr>
          <a:xfrm>
            <a:off x="11563612" y="3685565"/>
            <a:ext cx="4567257" cy="3324718"/>
            <a:chOff x="4409300" y="1219942"/>
            <a:chExt cx="1712700" cy="1246754"/>
          </a:xfrm>
        </p:grpSpPr>
        <p:sp>
          <p:nvSpPr>
            <p:cNvPr id="132" name="Google Shape;132;p16"/>
            <p:cNvSpPr/>
            <p:nvPr/>
          </p:nvSpPr>
          <p:spPr>
            <a:xfrm rot="-1789476">
              <a:off x="5185416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6"/>
            <p:cNvSpPr txBox="1"/>
            <p:nvPr/>
          </p:nvSpPr>
          <p:spPr>
            <a:xfrm>
              <a:off x="4921731" y="1985297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b="1" lang="en-US" sz="2100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2022 Q2</a:t>
              </a:r>
              <a:endParaRPr b="1" sz="2100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4409300" y="1219942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</p:txBody>
        </p:sp>
        <p:sp>
          <p:nvSpPr>
            <p:cNvPr id="135" name="Google Shape;135;p16"/>
            <p:cNvSpPr/>
            <p:nvPr/>
          </p:nvSpPr>
          <p:spPr>
            <a:xfrm rot="10800000">
              <a:off x="5220625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6"/>
            <p:cNvSpPr txBox="1"/>
            <p:nvPr/>
          </p:nvSpPr>
          <p:spPr>
            <a:xfrm>
              <a:off x="4453550" y="1257142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2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Mojaloop 3PPI Phase-3</a:t>
              </a:r>
              <a:endParaRPr b="1" sz="2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4300"/>
                </a:spcBef>
                <a:spcAft>
                  <a:spcPts val="4300"/>
                </a:spcAft>
                <a:buNone/>
              </a:pPr>
              <a:r>
                <a:rPr b="1" lang="en-US" sz="2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Productionize,Adoption</a:t>
              </a:r>
              <a:endParaRPr b="1" sz="2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37" name="Google Shape;137;p16"/>
          <p:cNvSpPr/>
          <p:nvPr/>
        </p:nvSpPr>
        <p:spPr>
          <a:xfrm flipH="1" rot="711329">
            <a:off x="6963827" y="7005807"/>
            <a:ext cx="3602444" cy="153690"/>
          </a:xfrm>
          <a:prstGeom prst="roundRect">
            <a:avLst>
              <a:gd fmla="val 50000" name="adj"/>
            </a:avLst>
          </a:prstGeom>
          <a:solidFill>
            <a:srgbClr val="701C7F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8" name="Google Shape;138;p16"/>
          <p:cNvGrpSpPr/>
          <p:nvPr/>
        </p:nvGrpSpPr>
        <p:grpSpPr>
          <a:xfrm>
            <a:off x="8213133" y="7155401"/>
            <a:ext cx="4567257" cy="3281948"/>
            <a:chOff x="3021975" y="2541798"/>
            <a:chExt cx="1712700" cy="1230715"/>
          </a:xfrm>
        </p:grpSpPr>
        <p:sp>
          <p:nvSpPr>
            <p:cNvPr id="139" name="Google Shape;139;p16"/>
            <p:cNvSpPr txBox="1"/>
            <p:nvPr/>
          </p:nvSpPr>
          <p:spPr>
            <a:xfrm>
              <a:off x="3529877" y="273558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b="1" lang="en-US" sz="2100">
                  <a:solidFill>
                    <a:srgbClr val="701C7F"/>
                  </a:solidFill>
                  <a:latin typeface="Roboto"/>
                  <a:ea typeface="Roboto"/>
                  <a:cs typeface="Roboto"/>
                  <a:sym typeface="Roboto"/>
                </a:rPr>
                <a:t>2021</a:t>
              </a:r>
              <a:endParaRPr b="1" sz="2100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0" name="Google Shape;140;p16"/>
            <p:cNvSpPr/>
            <p:nvPr/>
          </p:nvSpPr>
          <p:spPr>
            <a:xfrm rot="-1789476">
              <a:off x="3798091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701C7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6"/>
            <p:cNvSpPr/>
            <p:nvPr/>
          </p:nvSpPr>
          <p:spPr>
            <a:xfrm>
              <a:off x="3021975" y="3069013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</p:txBody>
        </p:sp>
        <p:sp>
          <p:nvSpPr>
            <p:cNvPr id="142" name="Google Shape;142;p16"/>
            <p:cNvSpPr txBox="1"/>
            <p:nvPr/>
          </p:nvSpPr>
          <p:spPr>
            <a:xfrm>
              <a:off x="3066225" y="3106213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21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Mojaloop 3PPI Phase-</a:t>
              </a:r>
              <a:r>
                <a:rPr b="1" lang="en-US" sz="21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b="1" sz="2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43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21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MVP</a:t>
              </a:r>
              <a:endParaRPr b="1" sz="2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4300"/>
                </a:spcBef>
                <a:spcAft>
                  <a:spcPts val="4300"/>
                </a:spcAft>
                <a:buNone/>
              </a:pPr>
              <a:r>
                <a:t/>
              </a:r>
              <a:endParaRPr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383332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" name="Google Shape;144;p16"/>
          <p:cNvSpPr/>
          <p:nvPr/>
        </p:nvSpPr>
        <p:spPr>
          <a:xfrm rot="-711329">
            <a:off x="3566260" y="7005807"/>
            <a:ext cx="3602444" cy="153690"/>
          </a:xfrm>
          <a:prstGeom prst="roundRect">
            <a:avLst>
              <a:gd fmla="val 50000" name="adj"/>
            </a:avLst>
          </a:prstGeom>
          <a:solidFill>
            <a:srgbClr val="701C7F"/>
          </a:solidFill>
          <a:ln>
            <a:noFill/>
          </a:ln>
        </p:spPr>
        <p:txBody>
          <a:bodyPr anchorCtr="0" anchor="ctr" bIns="243800" lIns="243800" spcFirstLastPara="1" rIns="243800" wrap="square" tIns="2438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" name="Google Shape;145;p16"/>
          <p:cNvGrpSpPr/>
          <p:nvPr/>
        </p:nvGrpSpPr>
        <p:grpSpPr>
          <a:xfrm>
            <a:off x="4781586" y="3685565"/>
            <a:ext cx="4567257" cy="3324718"/>
            <a:chOff x="1637475" y="1219942"/>
            <a:chExt cx="1712700" cy="1246754"/>
          </a:xfrm>
        </p:grpSpPr>
        <p:sp>
          <p:nvSpPr>
            <p:cNvPr id="146" name="Google Shape;146;p16"/>
            <p:cNvSpPr/>
            <p:nvPr/>
          </p:nvSpPr>
          <p:spPr>
            <a:xfrm>
              <a:off x="1637475" y="1219942"/>
              <a:ext cx="1712700" cy="703500"/>
            </a:xfrm>
            <a:prstGeom prst="roundRect">
              <a:avLst>
                <a:gd fmla="val 4485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700"/>
            </a:p>
          </p:txBody>
        </p:sp>
        <p:sp>
          <p:nvSpPr>
            <p:cNvPr id="147" name="Google Shape;147;p16"/>
            <p:cNvSpPr txBox="1"/>
            <p:nvPr/>
          </p:nvSpPr>
          <p:spPr>
            <a:xfrm>
              <a:off x="2144544" y="1985297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b="1" lang="en-US" sz="2100">
                  <a:solidFill>
                    <a:srgbClr val="701C7F"/>
                  </a:solidFill>
                  <a:latin typeface="Roboto"/>
                  <a:ea typeface="Roboto"/>
                  <a:cs typeface="Roboto"/>
                  <a:sym typeface="Roboto"/>
                </a:rPr>
                <a:t>2020</a:t>
              </a:r>
              <a:endParaRPr b="1" sz="2100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8" name="Google Shape;148;p16"/>
            <p:cNvSpPr/>
            <p:nvPr/>
          </p:nvSpPr>
          <p:spPr>
            <a:xfrm rot="10800000">
              <a:off x="2448800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6"/>
            <p:cNvSpPr txBox="1"/>
            <p:nvPr/>
          </p:nvSpPr>
          <p:spPr>
            <a:xfrm>
              <a:off x="1681725" y="1257142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243800" lIns="243800" spcFirstLastPara="1" rIns="243800" wrap="square" tIns="2438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Mojaloop 3PPI Phase-</a:t>
              </a:r>
              <a:r>
                <a:rPr b="1" lang="en-US" sz="2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b="1"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4300"/>
                </a:spcBef>
                <a:spcAft>
                  <a:spcPts val="4300"/>
                </a:spcAft>
                <a:buNone/>
              </a:pPr>
              <a:r>
                <a:rPr lang="en-US" sz="2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Proof of Concept [</a:t>
              </a:r>
              <a:r>
                <a:rPr b="1" lang="en-US" sz="2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PoC</a:t>
              </a:r>
              <a:r>
                <a:rPr lang="en-US" sz="2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]</a:t>
              </a:r>
              <a:endParaRPr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0" name="Google Shape;150;p16"/>
            <p:cNvSpPr/>
            <p:nvPr/>
          </p:nvSpPr>
          <p:spPr>
            <a:xfrm rot="-1789476">
              <a:off x="2410765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701C7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243800" lIns="243800" spcFirstLastPara="1" rIns="243800" wrap="square" tIns="2438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/>
          <p:nvPr>
            <p:ph idx="1" type="body"/>
          </p:nvPr>
        </p:nvSpPr>
        <p:spPr>
          <a:xfrm>
            <a:off x="1676625" y="3914000"/>
            <a:ext cx="21033900" cy="8439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91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Designs and </a:t>
            </a:r>
            <a:r>
              <a:rPr b="1" lang="en-US" sz="3000">
                <a:solidFill>
                  <a:schemeClr val="accent6"/>
                </a:solidFill>
              </a:rPr>
              <a:t>scaffolding</a:t>
            </a:r>
            <a:r>
              <a:rPr lang="en-US" sz="3000"/>
              <a:t> for 3PPI flows, demonstrable with mocked services</a:t>
            </a:r>
            <a:endParaRPr sz="3000"/>
          </a:p>
          <a:p>
            <a:pPr indent="-419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Define characteristics of 3PPIs and FSPs that support third-party (3p) functionality and modify the core mojaloop system (APIs first) to support these definitions</a:t>
            </a:r>
            <a:endParaRPr sz="3000"/>
          </a:p>
          <a:p>
            <a:pPr indent="-419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Draft Open API definition </a:t>
            </a:r>
            <a:r>
              <a:rPr b="1" lang="en-US" sz="3000">
                <a:solidFill>
                  <a:schemeClr val="accent6"/>
                </a:solidFill>
              </a:rPr>
              <a:t>v0.1</a:t>
            </a:r>
            <a:r>
              <a:rPr lang="en-US" sz="3000"/>
              <a:t> to support Account Linking, 3p transfers (including sub functions for authentication such as GET /authorizations), subject to the approval of the Mojaloop CCB.</a:t>
            </a:r>
            <a:endParaRPr sz="3000"/>
          </a:p>
          <a:p>
            <a:pPr indent="-419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Happy path </a:t>
            </a:r>
            <a:r>
              <a:rPr b="1" lang="en-US" sz="3000">
                <a:solidFill>
                  <a:schemeClr val="accent6"/>
                </a:solidFill>
              </a:rPr>
              <a:t>PoC</a:t>
            </a:r>
            <a:r>
              <a:rPr lang="en-US" sz="3000"/>
              <a:t> demonstration for 3p linking and transfers</a:t>
            </a:r>
            <a:endParaRPr sz="3000"/>
          </a:p>
          <a:p>
            <a:pPr indent="-419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Create mocked services including those needed for account linking, transfers with </a:t>
            </a:r>
            <a:r>
              <a:rPr lang="en-US" sz="3000">
                <a:solidFill>
                  <a:schemeClr val="accent6"/>
                </a:solidFill>
              </a:rPr>
              <a:t>CI/CD</a:t>
            </a:r>
            <a:r>
              <a:rPr lang="en-US" sz="3000"/>
              <a:t> pipelines setup</a:t>
            </a:r>
            <a:endParaRPr sz="3000"/>
          </a:p>
          <a:p>
            <a:pPr indent="-419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Modify the </a:t>
            </a:r>
            <a:r>
              <a:rPr lang="en-US" sz="3000">
                <a:solidFill>
                  <a:schemeClr val="accent6"/>
                </a:solidFill>
              </a:rPr>
              <a:t>Mojaloop SDK</a:t>
            </a:r>
            <a:r>
              <a:rPr lang="en-US" sz="3000"/>
              <a:t> to support extensions for 3p functionality</a:t>
            </a:r>
            <a:endParaRPr sz="3000"/>
          </a:p>
          <a:p>
            <a:pPr indent="-419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A Mojaloop lab capable of demonstrating a 3p transfer between two DFSPs initiated by a 3PPI</a:t>
            </a:r>
            <a:endParaRPr sz="3000"/>
          </a:p>
        </p:txBody>
      </p:sp>
      <p:sp>
        <p:nvSpPr>
          <p:cNvPr id="157" name="Google Shape;157;p17"/>
          <p:cNvSpPr txBox="1"/>
          <p:nvPr>
            <p:ph type="title"/>
          </p:nvPr>
        </p:nvSpPr>
        <p:spPr>
          <a:xfrm>
            <a:off x="1676625" y="730250"/>
            <a:ext cx="18869400" cy="229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/>
              <a:t>Background [PoC]: 3PPI phase-1 outcomes</a:t>
            </a:r>
            <a:endParaRPr sz="6000"/>
          </a:p>
        </p:txBody>
      </p:sp>
      <p:sp>
        <p:nvSpPr>
          <p:cNvPr id="158" name="Google Shape;158;p17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/>
          <p:nvPr>
            <p:ph idx="1" type="body"/>
          </p:nvPr>
        </p:nvSpPr>
        <p:spPr>
          <a:xfrm>
            <a:off x="1676625" y="3819900"/>
            <a:ext cx="21033900" cy="8534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19100" lvl="0" marL="9144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Full coverage of </a:t>
            </a:r>
            <a:r>
              <a:rPr lang="en-US" sz="3000">
                <a:solidFill>
                  <a:schemeClr val="accent6"/>
                </a:solidFill>
              </a:rPr>
              <a:t>error scenarios</a:t>
            </a:r>
            <a:r>
              <a:rPr lang="en-US" sz="3000"/>
              <a:t> in third-party focused flows (linking, transfers)</a:t>
            </a:r>
            <a:endParaRPr sz="3000"/>
          </a:p>
          <a:p>
            <a:pPr indent="-419100" lvl="0" marL="9144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Updating the 3P services and demos to match the 3p API draft </a:t>
            </a:r>
            <a:r>
              <a:rPr b="1" lang="en-US" sz="3000">
                <a:solidFill>
                  <a:schemeClr val="accent6"/>
                </a:solidFill>
              </a:rPr>
              <a:t>v0.1</a:t>
            </a:r>
            <a:r>
              <a:rPr lang="en-US" sz="3000"/>
              <a:t> and use real FIDO credentials</a:t>
            </a:r>
            <a:endParaRPr sz="3000"/>
          </a:p>
          <a:p>
            <a:pPr indent="-419100" lvl="0" marL="9144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Introducing a "CONSENT" type to the Account</a:t>
            </a:r>
            <a:endParaRPr sz="3000"/>
          </a:p>
          <a:p>
            <a:pPr indent="-419100" lvl="0" marL="9144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>
                <a:solidFill>
                  <a:schemeClr val="accent6"/>
                </a:solidFill>
              </a:rPr>
              <a:t>Lookup Service</a:t>
            </a:r>
            <a:r>
              <a:rPr lang="en-US" sz="3000"/>
              <a:t> for determining which PISP / AuthService is responsible for a given Consent resource</a:t>
            </a:r>
            <a:endParaRPr sz="3000"/>
          </a:p>
          <a:p>
            <a:pPr indent="-419100" lvl="0" marL="9144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Updating the third-party scheme adapter to function for both FSPs and 3PPIs</a:t>
            </a:r>
            <a:endParaRPr sz="3000"/>
          </a:p>
          <a:p>
            <a:pPr indent="-419100" lvl="0" marL="9144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Building integrations between SDK scheme adapter and third-party scheme adapter code bases</a:t>
            </a:r>
            <a:endParaRPr sz="3000"/>
          </a:p>
          <a:p>
            <a:pPr indent="-419100" lvl="0" marL="9144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Integrating third-party scheme adapter code to verify signatures using the Auth Service API methods</a:t>
            </a:r>
            <a:endParaRPr sz="3000"/>
          </a:p>
          <a:p>
            <a:pPr indent="-419100" lvl="0" marL="9144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Creating </a:t>
            </a:r>
            <a:r>
              <a:rPr lang="en-US" sz="3000">
                <a:solidFill>
                  <a:schemeClr val="accent6"/>
                </a:solidFill>
              </a:rPr>
              <a:t>integration, end-to-end tests</a:t>
            </a:r>
            <a:r>
              <a:rPr lang="en-US" sz="3000"/>
              <a:t> for the 3p flows - account linking and transfers</a:t>
            </a:r>
            <a:endParaRPr sz="3000"/>
          </a:p>
        </p:txBody>
      </p:sp>
      <p:sp>
        <p:nvSpPr>
          <p:cNvPr id="165" name="Google Shape;165;p18"/>
          <p:cNvSpPr txBox="1"/>
          <p:nvPr>
            <p:ph type="title"/>
          </p:nvPr>
        </p:nvSpPr>
        <p:spPr>
          <a:xfrm>
            <a:off x="1676625" y="730250"/>
            <a:ext cx="18869400" cy="229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/>
              <a:t>Background [MVP]: 3PPI</a:t>
            </a:r>
            <a:r>
              <a:rPr lang="en-US" sz="6000"/>
              <a:t> phase-2 outcomes</a:t>
            </a:r>
            <a:endParaRPr sz="6000"/>
          </a:p>
        </p:txBody>
      </p:sp>
      <p:sp>
        <p:nvSpPr>
          <p:cNvPr id="166" name="Google Shape;166;p18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Useful links - 3PPI</a:t>
            </a:r>
            <a:endParaRPr sz="7200"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9144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Mojaloop sandbox/demo for exploring 3p functionality:  </a:t>
            </a:r>
            <a:r>
              <a:rPr lang="en-US" sz="3600" u="sng">
                <a:solidFill>
                  <a:schemeClr val="hlink"/>
                </a:solidFill>
                <a:hlinkClick r:id="rId3"/>
              </a:rPr>
              <a:t>https://sandbox.mojaloop.io/</a:t>
            </a:r>
            <a:r>
              <a:rPr lang="en-US" sz="3600"/>
              <a:t> </a:t>
            </a:r>
            <a:endParaRPr sz="3600"/>
          </a:p>
          <a:p>
            <a:pPr indent="-457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3PPI demo-1 (15:50): </a:t>
            </a:r>
            <a:r>
              <a:rPr lang="en-US" sz="3600" u="sng">
                <a:solidFill>
                  <a:schemeClr val="hlink"/>
                </a:solidFill>
                <a:hlinkClick r:id="rId4"/>
              </a:rPr>
              <a:t>https://www.youtube.com/watch?v=RvLoP4Tj8q8</a:t>
            </a:r>
            <a:endParaRPr sz="3600"/>
          </a:p>
          <a:p>
            <a:pPr indent="-457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3PPI overview: </a:t>
            </a:r>
            <a:r>
              <a:rPr lang="en-US" sz="3600" u="sng">
                <a:solidFill>
                  <a:schemeClr val="hlink"/>
                </a:solidFill>
                <a:hlinkClick r:id="rId5"/>
              </a:rPr>
              <a:t>https://github.com/mojaloop/pisp-project</a:t>
            </a:r>
            <a:endParaRPr sz="3600"/>
          </a:p>
          <a:p>
            <a:pPr indent="-457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Third-party API spec: </a:t>
            </a:r>
            <a:r>
              <a:rPr lang="en-US" sz="3000" u="sng">
                <a:solidFill>
                  <a:schemeClr val="hlink"/>
                </a:solidFill>
                <a:hlinkClick r:id="rId6"/>
              </a:rPr>
              <a:t>https://github.com/mojaloop/mojaloop-specification/tree/master/thirdparty-api</a:t>
            </a:r>
            <a:endParaRPr sz="3000"/>
          </a:p>
          <a:p>
            <a:pPr indent="-457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API snippets (Mojaloop APIs): </a:t>
            </a:r>
            <a:r>
              <a:rPr lang="en-US" sz="3600" u="sng">
                <a:solidFill>
                  <a:schemeClr val="hlink"/>
                </a:solidFill>
                <a:hlinkClick r:id="rId7"/>
              </a:rPr>
              <a:t>https://github.com/mojaloop/api-snippets</a:t>
            </a:r>
            <a:endParaRPr sz="3600"/>
          </a:p>
          <a:p>
            <a:pPr indent="-457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PISP project issues: </a:t>
            </a:r>
            <a:r>
              <a:rPr lang="en-US" sz="1400" u="sng">
                <a:solidFill>
                  <a:schemeClr val="hlink"/>
                </a:solidFill>
                <a:hlinkClick r:id="rId8"/>
              </a:rPr>
              <a:t>https://github.com/mojaloop/project/issues#workspaces/mojaloop-project-59edee71d1407922110cf083/board?labels=oss-pisp&amp;repos=116650553</a:t>
            </a:r>
            <a:endParaRPr sz="1400"/>
          </a:p>
        </p:txBody>
      </p:sp>
      <p:sp>
        <p:nvSpPr>
          <p:cNvPr id="174" name="Google Shape;174;p19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/>
          <p:nvPr>
            <p:ph type="title"/>
          </p:nvPr>
        </p:nvSpPr>
        <p:spPr>
          <a:xfrm>
            <a:off x="686994" y="-245049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8800"/>
              <a:buFont typeface="Arial"/>
              <a:buNone/>
            </a:pPr>
            <a:r>
              <a:rPr lang="en-US" sz="6000">
                <a:latin typeface="Open Sans"/>
                <a:ea typeface="Open Sans"/>
                <a:cs typeface="Open Sans"/>
                <a:sym typeface="Open Sans"/>
              </a:rPr>
              <a:t>3PPI Goals phase-3 [PI-17, 18]</a:t>
            </a:r>
            <a:endParaRPr sz="6000"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180" name="Google Shape;180;p20"/>
          <p:cNvGraphicFramePr/>
          <p:nvPr/>
        </p:nvGraphicFramePr>
        <p:xfrm>
          <a:off x="787200" y="1940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{5BBC0A8B-1330-43B4-A84E-C2055154EA23}</a:tableStyleId>
              </a:tblPr>
              <a:tblGrid>
                <a:gridCol w="2326275"/>
                <a:gridCol w="382850"/>
                <a:gridCol w="8630125"/>
                <a:gridCol w="382850"/>
                <a:gridCol w="10760125"/>
              </a:tblGrid>
              <a:tr h="854900">
                <a:tc row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Goal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 gridSpan="4"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6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Mojaloop 3PPI services adopted by 1 3PPI implementer &amp; 1 FSP (in testing / QA)</a:t>
                      </a:r>
                      <a:endParaRPr b="1" sz="36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 hMerge="1"/>
                <a:tc rowSpan="2" hMerge="1"/>
                <a:tc rowSpan="2" hMerge="1"/>
              </a:tr>
              <a:tr h="548175">
                <a:tc vMerge="1"/>
                <a:tc gridSpan="4" vMerge="1"/>
                <a:tc hMerge="1" vMerge="1"/>
                <a:tc hMerge="1" vMerge="1"/>
                <a:tc hMerge="1" vMerge="1"/>
              </a:tr>
              <a:tr h="185895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Key Epics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3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Objectives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425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100"/>
                        <a:buFont typeface="Open Sans"/>
                        <a:buAutoNum type="arabicPeriod"/>
                      </a:pP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Productionize and Profile Third Party Components. IaC support for 3PPI services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2.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Write a DFSP Integration Guide (</a:t>
                      </a:r>
                      <a:r>
                        <a:rPr lang="en-US" sz="22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similar to </a:t>
                      </a:r>
                      <a:r>
                        <a:rPr lang="en-US" sz="2200" u="sng">
                          <a:solidFill>
                            <a:schemeClr val="hlink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  <a:hlinkClick r:id="rId3"/>
                        </a:rPr>
                        <a:t>https://sandbox.mojaloop.io/guides/overlay/g2p-3ppi-account-linking.html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); 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29959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3. 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Google Standard Payment API Adapter [Open Source] developed and released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4.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Payment Manager support for DFSPs supporting PISPs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5.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</a:t>
                      </a:r>
                      <a:r>
                        <a:rPr b="1"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Bonus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: 1) 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3P transaction request with ISO 20022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 2)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Documentation: starter kits, extend use case support building on base functionality. 3) Documentation extensions: Business processes, list of responsibilities.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300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Not Doing now but important next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&amp; 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Risk / Issues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3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Future Roadmap:</a:t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Spec changes to the GSP Adapter (will be retrofitted). 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Risks / Issues:</a:t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Dependency on Payment Manager, IaC (less on on IaC but PM)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Community contributors and resourcing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Dependency on 3PPI API changes to support an example 3PPI implementer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 get this deployed live, we are dependent on implementers and DFSPs (their internal processes)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169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Success Defined How?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3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Stretch : Is there 1 implementer who has deployed the 3PPI Features, with 1 3PPI and 1 DFSP in test? If so, then we have been successful.</a:t>
                      </a:r>
                      <a:endParaRPr b="1"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700">
                        <a:solidFill>
                          <a:srgbClr val="FF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Minimum : End-to-end testing of 3PPI features with support for FSP, PISP instances, 3P services on the Hub and PISP services along with GSP adapter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sp>
        <p:nvSpPr>
          <p:cNvPr id="181" name="Google Shape;181;p20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2" name="Google Shape;182;p20"/>
          <p:cNvSpPr txBox="1"/>
          <p:nvPr/>
        </p:nvSpPr>
        <p:spPr>
          <a:xfrm>
            <a:off x="21213425" y="311825"/>
            <a:ext cx="29010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/>
              <a:t>Confidence</a:t>
            </a:r>
            <a:endParaRPr b="1"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/>
              <a:t> Vote:</a:t>
            </a:r>
            <a:r>
              <a:rPr lang="en-US" sz="2200"/>
              <a:t>  </a:t>
            </a:r>
            <a:r>
              <a:rPr b="1" lang="en-US" sz="2200"/>
              <a:t>3.5</a:t>
            </a:r>
            <a:endParaRPr b="1"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